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9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44B93F4-C698-E84D-E178-5E0DCE7B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CB8B72-C9ED-1909-054F-270FDA550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79" y="2350457"/>
            <a:ext cx="13943241" cy="200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Science &amp; Engineering</a:t>
            </a:r>
            <a:endParaRPr kumimoji="0" lang="en-US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 Specific Maga Project Presentation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C5BD6F-21D6-AB05-92C1-7DC9B38D8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009" y="272164"/>
            <a:ext cx="12118312" cy="174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D. Y. Patil Technical Campus,</a:t>
            </a:r>
            <a:r>
              <a:rPr lang="en-US" sz="3800" dirty="0">
                <a:latin typeface="Bookman Old Style" panose="02050604050505020204" pitchFamily="18" charset="0"/>
              </a:rPr>
              <a:t> </a:t>
            </a:r>
            <a:r>
              <a:rPr kumimoji="0" lang="en-US" sz="3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Engineering &amp; Faculty of Management, </a:t>
            </a:r>
            <a:r>
              <a:rPr kumimoji="0" lang="en-US" sz="3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Talsande</a:t>
            </a:r>
            <a:r>
              <a:rPr kumimoji="0" lang="en-US" sz="3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3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ACF71C3-AC21-6BB4-B227-C0533EB51FCF}"/>
              </a:ext>
            </a:extLst>
          </p:cNvPr>
          <p:cNvSpPr/>
          <p:nvPr/>
        </p:nvSpPr>
        <p:spPr>
          <a:xfrm>
            <a:off x="2542232" y="5617813"/>
            <a:ext cx="5315579" cy="213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Lalit Khekale (Team Leader)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Kshitija</a:t>
            </a:r>
            <a:r>
              <a:rPr lang="en-US" sz="2000" dirty="0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Thorat</a:t>
            </a:r>
            <a:endParaRPr lang="en-US" sz="2000" dirty="0">
              <a:latin typeface="Bookman Old Style" panose="02050604050505020204" pitchFamily="18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Dipeeka Jadhav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Tanishq </a:t>
            </a:r>
            <a:r>
              <a:rPr lang="en-US" sz="2000" dirty="0" err="1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Pandharpatte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A510EF73-6470-17BC-086E-7646527037F8}"/>
              </a:ext>
            </a:extLst>
          </p:cNvPr>
          <p:cNvSpPr/>
          <p:nvPr/>
        </p:nvSpPr>
        <p:spPr>
          <a:xfrm>
            <a:off x="773723" y="4578200"/>
            <a:ext cx="6883122" cy="10720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Bookman Old Style" panose="02050604050505020204" pitchFamily="18" charset="0"/>
                <a:ea typeface="Petrona" pitchFamily="34" charset="-122"/>
                <a:cs typeface="Inter" pitchFamily="34" charset="-120"/>
              </a:rPr>
              <a:t>Team Members.</a:t>
            </a:r>
            <a:endParaRPr lang="en-US" sz="3200" dirty="0">
              <a:solidFill>
                <a:srgbClr val="272525"/>
              </a:solidFill>
              <a:latin typeface="Bookman Old Style" panose="02050604050505020204" pitchFamily="18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E368DBE-823A-85B3-F1D9-E42AC7C517A6}"/>
              </a:ext>
            </a:extLst>
          </p:cNvPr>
          <p:cNvSpPr/>
          <p:nvPr/>
        </p:nvSpPr>
        <p:spPr>
          <a:xfrm>
            <a:off x="6559085" y="6582081"/>
            <a:ext cx="7315200" cy="786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  <a:ea typeface="Roboto" pitchFamily="34" charset="-122"/>
                <a:cs typeface="Roboto" pitchFamily="34" charset="-120"/>
              </a:rPr>
              <a:t>Jasmin Shaikh Mam</a:t>
            </a:r>
            <a:endParaRPr 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7AE7F9C-7535-E9F0-C539-B9EECAC55E13}"/>
              </a:ext>
            </a:extLst>
          </p:cNvPr>
          <p:cNvSpPr/>
          <p:nvPr/>
        </p:nvSpPr>
        <p:spPr>
          <a:xfrm>
            <a:off x="6991163" y="5340188"/>
            <a:ext cx="6883122" cy="10720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Bookman Old Style" panose="02050604050505020204" pitchFamily="18" charset="0"/>
                <a:ea typeface="Petrona" pitchFamily="34" charset="-122"/>
                <a:cs typeface="Inter" pitchFamily="34" charset="-120"/>
              </a:rPr>
              <a:t>Guide.</a:t>
            </a:r>
            <a:endParaRPr lang="en-US" sz="3200" dirty="0">
              <a:solidFill>
                <a:srgbClr val="272525"/>
              </a:solidFill>
              <a:latin typeface="Bookman Old Style" panose="02050604050505020204" pitchFamily="18" charset="0"/>
              <a:ea typeface="Inter" pitchFamily="34" charset="-122"/>
              <a:cs typeface="Inter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6BD5F1-7ED4-DA3A-7D7A-2639356F86BE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5888B7-B830-B004-A01B-5825F960B7F2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86C49B-86EB-D4F3-1B07-9A264B29564D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1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77F63E0-53EC-24A8-12C6-5915123DA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6" t="13809" r="29946" b="48212"/>
          <a:stretch/>
        </p:blipFill>
        <p:spPr>
          <a:xfrm>
            <a:off x="432078" y="355756"/>
            <a:ext cx="1580221" cy="15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6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87930"/>
            <a:ext cx="4876800" cy="32537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9843" y="1404461"/>
            <a:ext cx="6202680" cy="609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7"/>
              </a:lnSpc>
              <a:buNone/>
            </a:pPr>
            <a:r>
              <a:rPr lang="en-US" sz="383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Implementation in Vehicles</a:t>
            </a:r>
            <a:endParaRPr lang="en-US" sz="3838" dirty="0"/>
          </a:p>
        </p:txBody>
      </p:sp>
      <p:sp>
        <p:nvSpPr>
          <p:cNvPr id="7" name="Shape 2"/>
          <p:cNvSpPr/>
          <p:nvPr/>
        </p:nvSpPr>
        <p:spPr>
          <a:xfrm>
            <a:off x="649843" y="2292191"/>
            <a:ext cx="7844314" cy="4532948"/>
          </a:xfrm>
          <a:prstGeom prst="roundRect">
            <a:avLst>
              <a:gd name="adj" fmla="val 17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57463" y="2299811"/>
            <a:ext cx="7829074" cy="11294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843082" y="2418755"/>
            <a:ext cx="353949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Integration</a:t>
            </a:r>
            <a:endParaRPr lang="en-US" sz="1462" dirty="0"/>
          </a:p>
        </p:txBody>
      </p:sp>
      <p:sp>
        <p:nvSpPr>
          <p:cNvPr id="10" name="Text 5"/>
          <p:cNvSpPr/>
          <p:nvPr/>
        </p:nvSpPr>
        <p:spPr>
          <a:xfrm>
            <a:off x="4761428" y="2418755"/>
            <a:ext cx="3539490" cy="89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camera and alert systems are seamlessly installed in the vehicle's dashboard.</a:t>
            </a:r>
            <a:endParaRPr lang="en-US" sz="1462" dirty="0"/>
          </a:p>
        </p:txBody>
      </p:sp>
      <p:sp>
        <p:nvSpPr>
          <p:cNvPr id="11" name="Shape 6"/>
          <p:cNvSpPr/>
          <p:nvPr/>
        </p:nvSpPr>
        <p:spPr>
          <a:xfrm>
            <a:off x="657463" y="3429238"/>
            <a:ext cx="7829074" cy="11294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843082" y="3548182"/>
            <a:ext cx="353949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Configuration</a:t>
            </a:r>
            <a:endParaRPr lang="en-US" sz="1462" dirty="0"/>
          </a:p>
        </p:txBody>
      </p:sp>
      <p:sp>
        <p:nvSpPr>
          <p:cNvPr id="13" name="Text 8"/>
          <p:cNvSpPr/>
          <p:nvPr/>
        </p:nvSpPr>
        <p:spPr>
          <a:xfrm>
            <a:off x="4761428" y="3548182"/>
            <a:ext cx="3539490" cy="89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drowsiness detection algorithms are integrated with the vehicle's onboard computer.</a:t>
            </a:r>
            <a:endParaRPr lang="en-US" sz="1462" dirty="0"/>
          </a:p>
        </p:txBody>
      </p:sp>
      <p:sp>
        <p:nvSpPr>
          <p:cNvPr id="14" name="Shape 9"/>
          <p:cNvSpPr/>
          <p:nvPr/>
        </p:nvSpPr>
        <p:spPr>
          <a:xfrm>
            <a:off x="657463" y="4558665"/>
            <a:ext cx="7829074" cy="11294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843082" y="4677608"/>
            <a:ext cx="353949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Calibration and Testing</a:t>
            </a:r>
            <a:endParaRPr lang="en-US" sz="1462" dirty="0"/>
          </a:p>
        </p:txBody>
      </p:sp>
      <p:sp>
        <p:nvSpPr>
          <p:cNvPr id="16" name="Text 11"/>
          <p:cNvSpPr/>
          <p:nvPr/>
        </p:nvSpPr>
        <p:spPr>
          <a:xfrm>
            <a:off x="4761428" y="4677608"/>
            <a:ext cx="3539490" cy="89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calibrated to the driver's unique facial features and thoroughly tested.</a:t>
            </a:r>
            <a:endParaRPr lang="en-US" sz="1462" dirty="0"/>
          </a:p>
        </p:txBody>
      </p:sp>
      <p:sp>
        <p:nvSpPr>
          <p:cNvPr id="17" name="Shape 12"/>
          <p:cNvSpPr/>
          <p:nvPr/>
        </p:nvSpPr>
        <p:spPr>
          <a:xfrm>
            <a:off x="657463" y="5688092"/>
            <a:ext cx="7829074" cy="11294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843082" y="5807035"/>
            <a:ext cx="353949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</a:t>
            </a:r>
            <a:endParaRPr lang="en-US" sz="1462" dirty="0"/>
          </a:p>
        </p:txBody>
      </p:sp>
      <p:sp>
        <p:nvSpPr>
          <p:cNvPr id="19" name="Text 14"/>
          <p:cNvSpPr/>
          <p:nvPr/>
        </p:nvSpPr>
        <p:spPr>
          <a:xfrm>
            <a:off x="4761428" y="5807035"/>
            <a:ext cx="3539490" cy="89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9"/>
              </a:lnSpc>
              <a:buNone/>
            </a:pPr>
            <a:r>
              <a:rPr lang="en-US" sz="146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runs continuously, monitoring the driver and issuing alerts as needed.</a:t>
            </a:r>
            <a:endParaRPr lang="en-US" sz="1462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A63DEB-B1B3-FEE7-D358-2156B84A0189}"/>
              </a:ext>
            </a:extLst>
          </p:cNvPr>
          <p:cNvGrpSpPr/>
          <p:nvPr/>
        </p:nvGrpSpPr>
        <p:grpSpPr>
          <a:xfrm>
            <a:off x="107504" y="-57257"/>
            <a:ext cx="6443903" cy="749953"/>
            <a:chOff x="6304319" y="5959934"/>
            <a:chExt cx="6404585" cy="749953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82013DD-33D5-AD22-BB00-B59CBD245BE9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A49807A-402F-4129-535E-9A7F68FB7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063043-D490-383A-9D15-E22D9CFD7160}"/>
              </a:ext>
            </a:extLst>
          </p:cNvPr>
          <p:cNvGrpSpPr/>
          <p:nvPr/>
        </p:nvGrpSpPr>
        <p:grpSpPr>
          <a:xfrm>
            <a:off x="13838280" y="7747480"/>
            <a:ext cx="487319" cy="317451"/>
            <a:chOff x="8208403" y="6505117"/>
            <a:chExt cx="487319" cy="31745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30A712-3FEC-2488-166F-8F96C6CD3AA3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136554-965D-78F8-6838-4D2D8D712538}"/>
                </a:ext>
              </a:extLst>
            </p:cNvPr>
            <p:cNvSpPr txBox="1"/>
            <p:nvPr/>
          </p:nvSpPr>
          <p:spPr>
            <a:xfrm>
              <a:off x="8208403" y="6525344"/>
              <a:ext cx="487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IN" b="1"/>
              <a:t>sounddevice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344245"/>
            <a:ext cx="7124403" cy="323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</a:t>
            </a:r>
            <a:r>
              <a:rPr lang="en-US" sz="6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8803"/>
              </a:lnSpc>
              <a:buNone/>
            </a:pPr>
            <a:r>
              <a:rPr lang="en-US" sz="6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drowsiness </a:t>
            </a:r>
          </a:p>
          <a:p>
            <a:pPr marL="0" indent="0">
              <a:lnSpc>
                <a:spcPts val="8803"/>
              </a:lnSpc>
              <a:buNone/>
            </a:pPr>
            <a:r>
              <a:rPr lang="en-US" sz="6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Detection System</a:t>
            </a:r>
            <a:endParaRPr lang="en-US" sz="6000" b="1" dirty="0"/>
          </a:p>
        </p:txBody>
      </p:sp>
      <p:sp>
        <p:nvSpPr>
          <p:cNvPr id="7" name="Text 2"/>
          <p:cNvSpPr/>
          <p:nvPr/>
        </p:nvSpPr>
        <p:spPr>
          <a:xfrm>
            <a:off x="6350437" y="3812619"/>
            <a:ext cx="7415927" cy="2136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 drowsiness is a major safety concern, contributing to numerous accidents each year. This system uses advanced camera and algorithmic technology to monitor a driver's facial expressions and eye movements, detecting signs of drowsiness and alerting the driver to prevent potential crashes.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578786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C4C7E2-F3AA-1254-BA3E-289BCF236C8A}"/>
              </a:ext>
            </a:extLst>
          </p:cNvPr>
          <p:cNvGrpSpPr/>
          <p:nvPr/>
        </p:nvGrpSpPr>
        <p:grpSpPr>
          <a:xfrm>
            <a:off x="107504" y="-57257"/>
            <a:ext cx="5378897" cy="749953"/>
            <a:chOff x="6304319" y="5959934"/>
            <a:chExt cx="6404585" cy="74995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B1BA6C7-DECD-1B0C-B955-4BF52B085BCF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3E33AE-1467-5C21-3F14-23790320E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2B413F-3693-BE25-C233-2644F96089A3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B65299-DC21-B7DA-0E7F-2F5D74999335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BDA5C8-871F-C3F3-9D34-95D034BD2C63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75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62" y="2364224"/>
            <a:ext cx="4948357" cy="35010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9589" y="608052"/>
            <a:ext cx="7637621" cy="1412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60"/>
              </a:lnSpc>
              <a:buNone/>
            </a:pPr>
            <a:r>
              <a:rPr lang="en-US" sz="444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Components and Objectives</a:t>
            </a:r>
            <a:endParaRPr lang="en-US" sz="4448" dirty="0"/>
          </a:p>
        </p:txBody>
      </p:sp>
      <p:sp>
        <p:nvSpPr>
          <p:cNvPr id="7" name="Shape 2"/>
          <p:cNvSpPr/>
          <p:nvPr/>
        </p:nvSpPr>
        <p:spPr>
          <a:xfrm>
            <a:off x="6239589" y="2343150"/>
            <a:ext cx="7637621" cy="1616035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62355" y="2565916"/>
            <a:ext cx="2824520" cy="353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Camera</a:t>
            </a:r>
            <a:endParaRPr lang="en-US" sz="2224" dirty="0"/>
          </a:p>
        </p:txBody>
      </p:sp>
      <p:sp>
        <p:nvSpPr>
          <p:cNvPr id="9" name="Text 4"/>
          <p:cNvSpPr/>
          <p:nvPr/>
        </p:nvSpPr>
        <p:spPr>
          <a:xfrm>
            <a:off x="6462355" y="3048000"/>
            <a:ext cx="7192089" cy="688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Mounted on the dashboard, the camera continuously monitors the driver's face and eyes.</a:t>
            </a:r>
            <a:endParaRPr lang="en-US" sz="1695" dirty="0"/>
          </a:p>
        </p:txBody>
      </p:sp>
      <p:sp>
        <p:nvSpPr>
          <p:cNvPr id="10" name="Shape 5"/>
          <p:cNvSpPr/>
          <p:nvPr/>
        </p:nvSpPr>
        <p:spPr>
          <a:xfrm>
            <a:off x="6239589" y="4174331"/>
            <a:ext cx="7637621" cy="1616035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462355" y="4397097"/>
            <a:ext cx="2824520" cy="353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Detection Algorithms</a:t>
            </a:r>
            <a:endParaRPr lang="en-US" sz="2224" dirty="0"/>
          </a:p>
        </p:txBody>
      </p:sp>
      <p:sp>
        <p:nvSpPr>
          <p:cNvPr id="12" name="Text 7"/>
          <p:cNvSpPr/>
          <p:nvPr/>
        </p:nvSpPr>
        <p:spPr>
          <a:xfrm>
            <a:off x="6462355" y="4879181"/>
            <a:ext cx="7192089" cy="688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analyze eye blink patterns and head movements to determine drowsiness levels.</a:t>
            </a:r>
            <a:endParaRPr lang="en-US" sz="1695" dirty="0"/>
          </a:p>
        </p:txBody>
      </p:sp>
      <p:sp>
        <p:nvSpPr>
          <p:cNvPr id="13" name="Shape 8"/>
          <p:cNvSpPr/>
          <p:nvPr/>
        </p:nvSpPr>
        <p:spPr>
          <a:xfrm>
            <a:off x="6239589" y="6005513"/>
            <a:ext cx="7637621" cy="1616035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462355" y="6228278"/>
            <a:ext cx="2824520" cy="3530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Alert System</a:t>
            </a:r>
            <a:endParaRPr lang="en-US" sz="2224" dirty="0"/>
          </a:p>
        </p:txBody>
      </p:sp>
      <p:sp>
        <p:nvSpPr>
          <p:cNvPr id="15" name="Text 10"/>
          <p:cNvSpPr/>
          <p:nvPr/>
        </p:nvSpPr>
        <p:spPr>
          <a:xfrm>
            <a:off x="6462355" y="6710363"/>
            <a:ext cx="7192089" cy="688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169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drowsiness is detected, the system triggers audible, visual, and mobile alerts to wake the driver.</a:t>
            </a:r>
            <a:endParaRPr lang="en-US" sz="1695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828011-E7EB-DBB2-AF1C-AEBC300AD292}"/>
              </a:ext>
            </a:extLst>
          </p:cNvPr>
          <p:cNvGrpSpPr/>
          <p:nvPr/>
        </p:nvGrpSpPr>
        <p:grpSpPr>
          <a:xfrm>
            <a:off x="107504" y="-57257"/>
            <a:ext cx="5378897" cy="749953"/>
            <a:chOff x="6304319" y="5959934"/>
            <a:chExt cx="6404585" cy="749953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492C1236-A60B-2038-A888-BA541A56BF32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714646-A557-C7A9-DC76-1CC13B8CC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C598B0-AE21-C8CC-4804-8567B749254F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CBA27A-6C90-28A2-88F4-B389FBC93871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A2035F-E571-520C-A9A7-9555DD046B74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782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6319" y="3695105"/>
            <a:ext cx="6044208" cy="755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49"/>
              </a:lnSpc>
              <a:buNone/>
            </a:pPr>
            <a:r>
              <a:rPr lang="en-US" sz="4759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</a:t>
            </a:r>
            <a:endParaRPr lang="en-US" sz="4759" dirty="0"/>
          </a:p>
        </p:txBody>
      </p:sp>
      <p:sp>
        <p:nvSpPr>
          <p:cNvPr id="6" name="Shape 2"/>
          <p:cNvSpPr/>
          <p:nvPr/>
        </p:nvSpPr>
        <p:spPr>
          <a:xfrm>
            <a:off x="1026319" y="5054918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07651" y="5132546"/>
            <a:ext cx="155258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6"/>
              </a:lnSpc>
              <a:buNone/>
            </a:pPr>
            <a:r>
              <a:rPr lang="en-US" sz="28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56" dirty="0"/>
          </a:p>
        </p:txBody>
      </p:sp>
      <p:sp>
        <p:nvSpPr>
          <p:cNvPr id="8" name="Text 4"/>
          <p:cNvSpPr/>
          <p:nvPr/>
        </p:nvSpPr>
        <p:spPr>
          <a:xfrm>
            <a:off x="1774508" y="5054918"/>
            <a:ext cx="3022044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238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Drowsy Driving Risks</a:t>
            </a:r>
            <a:endParaRPr lang="en-US" sz="2380" dirty="0"/>
          </a:p>
        </p:txBody>
      </p:sp>
      <p:sp>
        <p:nvSpPr>
          <p:cNvPr id="9" name="Text 5"/>
          <p:cNvSpPr/>
          <p:nvPr/>
        </p:nvSpPr>
        <p:spPr>
          <a:xfrm>
            <a:off x="1774508" y="5570696"/>
            <a:ext cx="3291007" cy="1473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181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Drowsy driving can lead to impaired reaction times, reduced awareness, and increased risk of accidents.</a:t>
            </a:r>
            <a:endParaRPr lang="en-US" sz="1813" dirty="0"/>
          </a:p>
        </p:txBody>
      </p:sp>
      <p:sp>
        <p:nvSpPr>
          <p:cNvPr id="10" name="Shape 6"/>
          <p:cNvSpPr/>
          <p:nvPr/>
        </p:nvSpPr>
        <p:spPr>
          <a:xfrm>
            <a:off x="5295662" y="5054918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51872" y="5132546"/>
            <a:ext cx="205621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6"/>
              </a:lnSpc>
              <a:buNone/>
            </a:pPr>
            <a:r>
              <a:rPr lang="en-US" sz="28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56" dirty="0"/>
          </a:p>
        </p:txBody>
      </p:sp>
      <p:sp>
        <p:nvSpPr>
          <p:cNvPr id="12" name="Text 8"/>
          <p:cNvSpPr/>
          <p:nvPr/>
        </p:nvSpPr>
        <p:spPr>
          <a:xfrm>
            <a:off x="6043851" y="5054918"/>
            <a:ext cx="3022044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238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Detecting Drowsiness</a:t>
            </a:r>
            <a:endParaRPr lang="en-US" sz="2380" dirty="0"/>
          </a:p>
        </p:txBody>
      </p:sp>
      <p:sp>
        <p:nvSpPr>
          <p:cNvPr id="13" name="Text 9"/>
          <p:cNvSpPr/>
          <p:nvPr/>
        </p:nvSpPr>
        <p:spPr>
          <a:xfrm>
            <a:off x="6043851" y="5570696"/>
            <a:ext cx="3291007" cy="1473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181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signs of drowsiness, such as eye closures and head nodding, is crucial to preventing crashes.</a:t>
            </a:r>
            <a:endParaRPr lang="en-US" sz="1813" dirty="0"/>
          </a:p>
        </p:txBody>
      </p:sp>
      <p:sp>
        <p:nvSpPr>
          <p:cNvPr id="14" name="Shape 10"/>
          <p:cNvSpPr/>
          <p:nvPr/>
        </p:nvSpPr>
        <p:spPr>
          <a:xfrm>
            <a:off x="9565005" y="5054918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21334" y="5132546"/>
            <a:ext cx="205264" cy="3626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56"/>
              </a:lnSpc>
              <a:buNone/>
            </a:pPr>
            <a:r>
              <a:rPr lang="en-US" sz="28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56" dirty="0"/>
          </a:p>
        </p:txBody>
      </p:sp>
      <p:sp>
        <p:nvSpPr>
          <p:cNvPr id="16" name="Text 12"/>
          <p:cNvSpPr/>
          <p:nvPr/>
        </p:nvSpPr>
        <p:spPr>
          <a:xfrm>
            <a:off x="10313194" y="5054918"/>
            <a:ext cx="3022044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238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Timely Alerts</a:t>
            </a:r>
            <a:endParaRPr lang="en-US" sz="2380" dirty="0"/>
          </a:p>
        </p:txBody>
      </p:sp>
      <p:sp>
        <p:nvSpPr>
          <p:cNvPr id="17" name="Text 13"/>
          <p:cNvSpPr/>
          <p:nvPr/>
        </p:nvSpPr>
        <p:spPr>
          <a:xfrm>
            <a:off x="10313194" y="5570696"/>
            <a:ext cx="3291007" cy="1841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181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immediate, effective alerts to wake the driver can make the difference between a safe journey and a tragic incident.</a:t>
            </a:r>
            <a:endParaRPr lang="en-US" sz="1813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80B825-16FA-3ADE-269E-5EA341094558}"/>
              </a:ext>
            </a:extLst>
          </p:cNvPr>
          <p:cNvGrpSpPr/>
          <p:nvPr/>
        </p:nvGrpSpPr>
        <p:grpSpPr>
          <a:xfrm>
            <a:off x="107504" y="-57257"/>
            <a:ext cx="6390115" cy="749953"/>
            <a:chOff x="6304319" y="5959934"/>
            <a:chExt cx="6404585" cy="749953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68714C0B-DDEE-7C4D-6759-4F170BC33ED1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5C9F86-EDF1-CB78-F6F0-49748685A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F4E6C9-2643-C933-789D-00D171A3C6F1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553765-106A-20EF-3D7C-471EA200DC20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68819C-2775-93C1-747F-07C73EAED19C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4390" y="2203038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Architecture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954472" y="512710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Hardware</a:t>
            </a: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954472" y="577896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the dashboard-mounted camera and connected alert systems (speakers, display, mobile integration).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63130" y="512710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Software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463130" y="577896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Comprises the drowsiness detection algorithms, data processing, and alert triggering logic.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971789" y="512710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Integration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971789" y="5778968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combination of hardware and software components for real-time drowsiness monitoring and alerts.</a:t>
            </a:r>
            <a:endParaRPr lang="en-US" sz="1944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F0BDF4-B28D-A0F8-D2B8-CDF63B8062AD}"/>
              </a:ext>
            </a:extLst>
          </p:cNvPr>
          <p:cNvGrpSpPr/>
          <p:nvPr/>
        </p:nvGrpSpPr>
        <p:grpSpPr>
          <a:xfrm>
            <a:off x="107504" y="-57257"/>
            <a:ext cx="6480810" cy="749953"/>
            <a:chOff x="6304319" y="5959934"/>
            <a:chExt cx="6404585" cy="74995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B28A6748-3F45-6124-B89E-DF8CFD737F5A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E9C909-B63A-E2B6-89CE-B82B8B618F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pic>
        <p:nvPicPr>
          <p:cNvPr id="2050" name="Picture 2" descr="Sensors | Free Full-Text | System and Method for Driver Drowsiness Detection  Using Behavioral and Sensor-Based Physiological Measures">
            <a:extLst>
              <a:ext uri="{FF2B5EF4-FFF2-40B4-BE49-F238E27FC236}">
                <a16:creationId xmlns:a16="http://schemas.microsoft.com/office/drawing/2014/main" id="{A6DFA291-7D9A-A8E6-2880-A04D1813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30" y="761476"/>
            <a:ext cx="8269794" cy="41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5D1F43-C1CF-65C4-8FF2-1EA9047761A5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1681F6-B831-3367-A000-CDBC712F323E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8AB9B0-FE05-5466-F8F7-0645A95888D4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18" y="2266355"/>
            <a:ext cx="4891564" cy="36968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8885" y="654368"/>
            <a:ext cx="6243757" cy="7804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45"/>
              </a:lnSpc>
              <a:buNone/>
            </a:pPr>
            <a:r>
              <a:rPr lang="en-US" sz="4916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 Interface </a:t>
            </a:r>
            <a:endParaRPr lang="en-US" sz="4916" dirty="0"/>
          </a:p>
        </p:txBody>
      </p:sp>
      <p:sp>
        <p:nvSpPr>
          <p:cNvPr id="7" name="Shape 2"/>
          <p:cNvSpPr/>
          <p:nvPr/>
        </p:nvSpPr>
        <p:spPr>
          <a:xfrm>
            <a:off x="6408063" y="2059067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95348" y="2139315"/>
            <a:ext cx="160377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950" dirty="0"/>
          </a:p>
        </p:txBody>
      </p:sp>
      <p:sp>
        <p:nvSpPr>
          <p:cNvPr id="9" name="Text 4"/>
          <p:cNvSpPr/>
          <p:nvPr/>
        </p:nvSpPr>
        <p:spPr>
          <a:xfrm>
            <a:off x="7983736" y="2029301"/>
            <a:ext cx="3121819" cy="390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73"/>
              </a:lnSpc>
              <a:buNone/>
            </a:pPr>
            <a:r>
              <a:rPr lang="en-US" sz="24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Face Monitoring</a:t>
            </a:r>
            <a:endParaRPr lang="en-US" sz="2458" dirty="0"/>
          </a:p>
        </p:txBody>
      </p:sp>
      <p:sp>
        <p:nvSpPr>
          <p:cNvPr id="10" name="Text 5"/>
          <p:cNvSpPr/>
          <p:nvPr/>
        </p:nvSpPr>
        <p:spPr>
          <a:xfrm>
            <a:off x="7983736" y="2562106"/>
            <a:ext cx="5814179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camera continuously tracks the driver's facial features and eye movements.</a:t>
            </a:r>
            <a:endParaRPr lang="en-US" sz="1873" dirty="0"/>
          </a:p>
        </p:txBody>
      </p:sp>
      <p:sp>
        <p:nvSpPr>
          <p:cNvPr id="11" name="Shape 6"/>
          <p:cNvSpPr/>
          <p:nvPr/>
        </p:nvSpPr>
        <p:spPr>
          <a:xfrm>
            <a:off x="6408063" y="4066222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69393" y="4146471"/>
            <a:ext cx="212408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950" dirty="0"/>
          </a:p>
        </p:txBody>
      </p:sp>
      <p:sp>
        <p:nvSpPr>
          <p:cNvPr id="13" name="Text 8"/>
          <p:cNvSpPr/>
          <p:nvPr/>
        </p:nvSpPr>
        <p:spPr>
          <a:xfrm>
            <a:off x="7983736" y="4036457"/>
            <a:ext cx="3121819" cy="390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73"/>
              </a:lnSpc>
              <a:buNone/>
            </a:pPr>
            <a:r>
              <a:rPr lang="en-US" sz="24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Drowsiness Analysis</a:t>
            </a:r>
            <a:endParaRPr lang="en-US" sz="2458" dirty="0"/>
          </a:p>
        </p:txBody>
      </p:sp>
      <p:sp>
        <p:nvSpPr>
          <p:cNvPr id="14" name="Text 9"/>
          <p:cNvSpPr/>
          <p:nvPr/>
        </p:nvSpPr>
        <p:spPr>
          <a:xfrm>
            <a:off x="7983736" y="4569262"/>
            <a:ext cx="5814179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assess the data to determine the driver's level of drowsiness.</a:t>
            </a:r>
            <a:endParaRPr lang="en-US" sz="1873" dirty="0"/>
          </a:p>
        </p:txBody>
      </p:sp>
      <p:sp>
        <p:nvSpPr>
          <p:cNvPr id="15" name="Shape 10"/>
          <p:cNvSpPr/>
          <p:nvPr/>
        </p:nvSpPr>
        <p:spPr>
          <a:xfrm>
            <a:off x="6408063" y="6073378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69512" y="6153626"/>
            <a:ext cx="212050" cy="374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950" dirty="0"/>
          </a:p>
        </p:txBody>
      </p:sp>
      <p:sp>
        <p:nvSpPr>
          <p:cNvPr id="17" name="Text 12"/>
          <p:cNvSpPr/>
          <p:nvPr/>
        </p:nvSpPr>
        <p:spPr>
          <a:xfrm>
            <a:off x="7983736" y="6043613"/>
            <a:ext cx="3121819" cy="390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73"/>
              </a:lnSpc>
              <a:buNone/>
            </a:pPr>
            <a:r>
              <a:rPr lang="en-US" sz="245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Alert Triggering</a:t>
            </a:r>
            <a:endParaRPr lang="en-US" sz="2458" dirty="0"/>
          </a:p>
        </p:txBody>
      </p:sp>
      <p:sp>
        <p:nvSpPr>
          <p:cNvPr id="18" name="Text 13"/>
          <p:cNvSpPr/>
          <p:nvPr/>
        </p:nvSpPr>
        <p:spPr>
          <a:xfrm>
            <a:off x="7983736" y="6576417"/>
            <a:ext cx="5814179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drowsiness is detected, the system activates audible, visual, and mobile alerts.</a:t>
            </a:r>
            <a:endParaRPr lang="en-US" sz="1873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BFC317-40CC-A468-9BF7-5741F010A316}"/>
              </a:ext>
            </a:extLst>
          </p:cNvPr>
          <p:cNvGrpSpPr/>
          <p:nvPr/>
        </p:nvGrpSpPr>
        <p:grpSpPr>
          <a:xfrm>
            <a:off x="107504" y="-57257"/>
            <a:ext cx="5378897" cy="749953"/>
            <a:chOff x="6304319" y="5959934"/>
            <a:chExt cx="6404585" cy="749953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EAD18DCA-7971-36BE-63D2-56FE8C58FD65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61DC59-854B-ECFA-A5DC-B2B0291F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23EBFF-4E09-51C9-B478-107966B0CFCF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B3F1D4-0704-07C8-45E3-7DF88B633C0E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BFF10C-38C1-9C9D-4402-F468E075B7F5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74463" y="644723"/>
            <a:ext cx="4748451" cy="593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4"/>
              </a:lnSpc>
              <a:buNone/>
            </a:pPr>
            <a:r>
              <a:rPr lang="en-US" sz="3739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Block Diagram</a:t>
            </a:r>
            <a:endParaRPr lang="en-US" sz="3739" dirty="0"/>
          </a:p>
        </p:txBody>
      </p:sp>
      <p:sp>
        <p:nvSpPr>
          <p:cNvPr id="5" name="Text 2"/>
          <p:cNvSpPr/>
          <p:nvPr/>
        </p:nvSpPr>
        <p:spPr>
          <a:xfrm>
            <a:off x="2663785" y="1572697"/>
            <a:ext cx="44306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process begins with the detection of a face in an image.</a:t>
            </a:r>
            <a:endParaRPr lang="en-US" sz="1424" dirty="0"/>
          </a:p>
        </p:txBody>
      </p:sp>
      <p:sp>
        <p:nvSpPr>
          <p:cNvPr id="6" name="Text 3"/>
          <p:cNvSpPr/>
          <p:nvPr/>
        </p:nvSpPr>
        <p:spPr>
          <a:xfrm>
            <a:off x="2663785" y="2214563"/>
            <a:ext cx="44306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 startAt="2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Eye Location: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Once a face is detected, the eyes are located within the image.</a:t>
            </a:r>
            <a:endParaRPr lang="en-US" sz="1424" dirty="0"/>
          </a:p>
        </p:txBody>
      </p:sp>
      <p:sp>
        <p:nvSpPr>
          <p:cNvPr id="7" name="Text 4"/>
          <p:cNvSpPr/>
          <p:nvPr/>
        </p:nvSpPr>
        <p:spPr>
          <a:xfrm>
            <a:off x="2663785" y="2856428"/>
            <a:ext cx="44306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 startAt="3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Eye State Recognition: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state of the eyes (open or closed) is determined using one of two methods:</a:t>
            </a:r>
            <a:endParaRPr lang="en-US" sz="1424" dirty="0"/>
          </a:p>
        </p:txBody>
      </p:sp>
      <p:sp>
        <p:nvSpPr>
          <p:cNvPr id="8" name="Text 5"/>
          <p:cNvSpPr/>
          <p:nvPr/>
        </p:nvSpPr>
        <p:spPr>
          <a:xfrm>
            <a:off x="2953226" y="3649017"/>
            <a:ext cx="4141232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279"/>
              </a:lnSpc>
              <a:buSzPct val="100000"/>
              <a:buChar char="•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Pattern Method: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method analyzes the pattern of the eye region to determine if it's open or closed.</a:t>
            </a:r>
            <a:endParaRPr lang="en-US" sz="1424" dirty="0"/>
          </a:p>
        </p:txBody>
      </p:sp>
      <p:sp>
        <p:nvSpPr>
          <p:cNvPr id="9" name="Text 6"/>
          <p:cNvSpPr/>
          <p:nvPr/>
        </p:nvSpPr>
        <p:spPr>
          <a:xfrm>
            <a:off x="2953226" y="4580205"/>
            <a:ext cx="4141232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279"/>
              </a:lnSpc>
              <a:buSzPct val="100000"/>
              <a:buChar char="•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Detection Method: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method identifies the edges of the eye to determine if it's open or closed.</a:t>
            </a:r>
            <a:endParaRPr lang="en-US" sz="1424" dirty="0"/>
          </a:p>
        </p:txBody>
      </p:sp>
      <p:sp>
        <p:nvSpPr>
          <p:cNvPr id="10" name="Text 7"/>
          <p:cNvSpPr/>
          <p:nvPr/>
        </p:nvSpPr>
        <p:spPr>
          <a:xfrm>
            <a:off x="2663785" y="5511393"/>
            <a:ext cx="4430673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 startAt="4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Drowsiness Detection: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eyes are detected as closed, the process checks if the person has been detected as drowsy continuously for a certain duration.</a:t>
            </a:r>
            <a:endParaRPr lang="en-US" sz="1424" dirty="0"/>
          </a:p>
        </p:txBody>
      </p:sp>
      <p:sp>
        <p:nvSpPr>
          <p:cNvPr id="11" name="Text 8"/>
          <p:cNvSpPr/>
          <p:nvPr/>
        </p:nvSpPr>
        <p:spPr>
          <a:xfrm>
            <a:off x="2374463" y="6680716"/>
            <a:ext cx="471999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9"/>
              </a:lnSpc>
              <a:buNone/>
            </a:pPr>
            <a:endParaRPr lang="en-US" sz="1424" dirty="0"/>
          </a:p>
        </p:txBody>
      </p:sp>
      <p:sp>
        <p:nvSpPr>
          <p:cNvPr id="12" name="Text 9"/>
          <p:cNvSpPr/>
          <p:nvPr/>
        </p:nvSpPr>
        <p:spPr>
          <a:xfrm>
            <a:off x="2374463" y="7132796"/>
            <a:ext cx="471999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9"/>
              </a:lnSpc>
              <a:buNone/>
            </a:pPr>
            <a:endParaRPr lang="en-US" sz="1424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04" y="282719"/>
            <a:ext cx="3456633" cy="459372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43324" y="4731782"/>
            <a:ext cx="471999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9"/>
              </a:lnSpc>
              <a:buNone/>
            </a:pPr>
            <a:endParaRPr lang="en-US" sz="1424" dirty="0"/>
          </a:p>
        </p:txBody>
      </p:sp>
      <p:sp>
        <p:nvSpPr>
          <p:cNvPr id="15" name="Text 11"/>
          <p:cNvSpPr/>
          <p:nvPr/>
        </p:nvSpPr>
        <p:spPr>
          <a:xfrm>
            <a:off x="7832646" y="5183862"/>
            <a:ext cx="4430673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Drowsiness State: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person's eyes are consistently closed for a set period of time, the state is identified as drowsiness.</a:t>
            </a:r>
            <a:endParaRPr lang="en-US" sz="1424" dirty="0"/>
          </a:p>
        </p:txBody>
      </p:sp>
      <p:sp>
        <p:nvSpPr>
          <p:cNvPr id="16" name="Text 12"/>
          <p:cNvSpPr/>
          <p:nvPr/>
        </p:nvSpPr>
        <p:spPr>
          <a:xfrm>
            <a:off x="7832646" y="6115050"/>
            <a:ext cx="4430673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79"/>
              </a:lnSpc>
              <a:buSzPct val="100000"/>
              <a:buFont typeface="+mj-lt"/>
              <a:buAutoNum type="arabicPeriod" startAt="2"/>
            </a:pPr>
            <a:r>
              <a:rPr lang="en-US" sz="1424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 State:</a:t>
            </a:r>
            <a:r>
              <a:rPr lang="en-US" sz="14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person's eyes are open or they haven't been detected as drowsy for a certain duration, the state is identified as normal.</a:t>
            </a:r>
            <a:endParaRPr lang="en-US" sz="1424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36DE42-425B-7F00-1A74-E7D0990C4073}"/>
              </a:ext>
            </a:extLst>
          </p:cNvPr>
          <p:cNvGrpSpPr/>
          <p:nvPr/>
        </p:nvGrpSpPr>
        <p:grpSpPr>
          <a:xfrm>
            <a:off x="107504" y="-57257"/>
            <a:ext cx="6347893" cy="749953"/>
            <a:chOff x="6304319" y="5959934"/>
            <a:chExt cx="6404585" cy="74995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704716FF-ED22-8FDC-1E41-FB09F6EC895D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1FB543E-3749-1DA3-EC83-447ED4882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D153D9-3DB8-B21E-C5D7-F4FDBE426CB4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A891CF-D0B0-B1D6-3F0C-C146F87A3D3E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0CC34A-C8E3-479C-E6E2-5ECD9681E6FC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97875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1197875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98" y="6620470"/>
            <a:ext cx="5054203" cy="36559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4536519" cy="5669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Technical Tools</a:t>
            </a:r>
            <a:endParaRPr lang="en-US" sz="357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301353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906072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OpenCV (`cv2`)</a:t>
            </a:r>
            <a:endParaRPr lang="en-US" sz="1786" dirty="0"/>
          </a:p>
        </p:txBody>
      </p:sp>
      <p:sp>
        <p:nvSpPr>
          <p:cNvPr id="9" name="Text 3"/>
          <p:cNvSpPr/>
          <p:nvPr/>
        </p:nvSpPr>
        <p:spPr>
          <a:xfrm>
            <a:off x="604837" y="229314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library for real-time image processing.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088124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92843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dlib</a:t>
            </a:r>
            <a:endParaRPr lang="en-US" sz="1786" dirty="0"/>
          </a:p>
        </p:txBody>
      </p:sp>
      <p:sp>
        <p:nvSpPr>
          <p:cNvPr id="12" name="Text 5"/>
          <p:cNvSpPr/>
          <p:nvPr/>
        </p:nvSpPr>
        <p:spPr>
          <a:xfrm>
            <a:off x="604837" y="407991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library primarily used for real-time face detection and face landmark prediction.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4874895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79613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imutils</a:t>
            </a:r>
            <a:endParaRPr lang="en-US" sz="1786" dirty="0"/>
          </a:p>
        </p:txBody>
      </p:sp>
      <p:sp>
        <p:nvSpPr>
          <p:cNvPr id="15" name="Text 7"/>
          <p:cNvSpPr/>
          <p:nvPr/>
        </p:nvSpPr>
        <p:spPr>
          <a:xfrm>
            <a:off x="604837" y="586668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Convenience functions for image processing and computer vision tasks.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6661666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266384"/>
            <a:ext cx="3098363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Scipy (`scipy.spatial.distance`)</a:t>
            </a:r>
            <a:endParaRPr lang="en-US" sz="1786" dirty="0"/>
          </a:p>
        </p:txBody>
      </p:sp>
      <p:sp>
        <p:nvSpPr>
          <p:cNvPr id="18" name="Text 9"/>
          <p:cNvSpPr/>
          <p:nvPr/>
        </p:nvSpPr>
        <p:spPr>
          <a:xfrm>
            <a:off x="604837" y="76534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Scientific computing library, used here for calculating Euclidean distance.</a:t>
            </a:r>
            <a:endParaRPr lang="en-US" sz="1361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37" y="8448437"/>
            <a:ext cx="431959" cy="43195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04837" y="9053155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Twilio</a:t>
            </a:r>
            <a:endParaRPr lang="en-US" sz="1786" dirty="0"/>
          </a:p>
        </p:txBody>
      </p:sp>
      <p:sp>
        <p:nvSpPr>
          <p:cNvPr id="21" name="Text 11"/>
          <p:cNvSpPr/>
          <p:nvPr/>
        </p:nvSpPr>
        <p:spPr>
          <a:xfrm>
            <a:off x="604837" y="944022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communications platform for sending SMS.</a:t>
            </a:r>
            <a:endParaRPr lang="en-US" sz="1361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837" y="10235208"/>
            <a:ext cx="431959" cy="431959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04837" y="10839926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sounddevice</a:t>
            </a:r>
            <a:endParaRPr lang="en-US" sz="1786" dirty="0"/>
          </a:p>
        </p:txBody>
      </p:sp>
      <p:sp>
        <p:nvSpPr>
          <p:cNvPr id="24" name="Text 13"/>
          <p:cNvSpPr/>
          <p:nvPr/>
        </p:nvSpPr>
        <p:spPr>
          <a:xfrm>
            <a:off x="604837" y="1122699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Library for audio playback and recording.</a:t>
            </a:r>
            <a:endParaRPr lang="en-US" sz="136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77A52F-7CCC-DE4B-A393-1FBCB7844B68}"/>
              </a:ext>
            </a:extLst>
          </p:cNvPr>
          <p:cNvGrpSpPr/>
          <p:nvPr/>
        </p:nvGrpSpPr>
        <p:grpSpPr>
          <a:xfrm>
            <a:off x="107504" y="-57257"/>
            <a:ext cx="6368600" cy="749953"/>
            <a:chOff x="6304319" y="5959934"/>
            <a:chExt cx="6404585" cy="749953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A242DE5-59DB-0DE1-28A8-74B6C2AD43CD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FE0145-C3DF-7F89-60A2-7B3A0184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pic>
        <p:nvPicPr>
          <p:cNvPr id="1028" name="Picture 4" descr="Driver Drowsiness Detection using Deep Learning | by Raj Kunwar Singh |  Medium">
            <a:extLst>
              <a:ext uri="{FF2B5EF4-FFF2-40B4-BE49-F238E27FC236}">
                <a16:creationId xmlns:a16="http://schemas.microsoft.com/office/drawing/2014/main" id="{7D7BB43B-4721-9ECE-4103-769AB9D4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98" y="2189560"/>
            <a:ext cx="5054204" cy="2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02E7A51-6740-50E5-01D2-897C2EC99BDF}"/>
              </a:ext>
            </a:extLst>
          </p:cNvPr>
          <p:cNvGrpSpPr/>
          <p:nvPr/>
        </p:nvGrpSpPr>
        <p:grpSpPr>
          <a:xfrm>
            <a:off x="13694265" y="11344854"/>
            <a:ext cx="360040" cy="317451"/>
            <a:chOff x="8208404" y="6505117"/>
            <a:chExt cx="360040" cy="31745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7EA9E0-D77A-A6AC-73FF-E0B160FCE311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2C60D2-BD31-1559-2D22-F7C047580B9E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5" y="2560677"/>
            <a:ext cx="4999792" cy="31082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7557" y="535662"/>
            <a:ext cx="5108853" cy="6385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29"/>
              </a:lnSpc>
              <a:buNone/>
            </a:pPr>
            <a:r>
              <a:rPr lang="en-US" sz="402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Detection Model</a:t>
            </a:r>
            <a:endParaRPr lang="en-US" sz="4023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57" y="1466017"/>
            <a:ext cx="973098" cy="155698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32477" y="1660565"/>
            <a:ext cx="2554367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</a:t>
            </a:r>
            <a:endParaRPr lang="en-US" sz="2011" dirty="0"/>
          </a:p>
        </p:txBody>
      </p:sp>
      <p:sp>
        <p:nvSpPr>
          <p:cNvPr id="9" name="Text 3"/>
          <p:cNvSpPr/>
          <p:nvPr/>
        </p:nvSpPr>
        <p:spPr>
          <a:xfrm>
            <a:off x="7432477" y="2096453"/>
            <a:ext cx="6516767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a dataset of driver facial expressions and eye movements.</a:t>
            </a:r>
            <a:endParaRPr lang="en-US" sz="153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557" y="3022997"/>
            <a:ext cx="973098" cy="155698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32477" y="3217545"/>
            <a:ext cx="2554367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Training</a:t>
            </a:r>
            <a:endParaRPr lang="en-US" sz="2011" dirty="0"/>
          </a:p>
        </p:txBody>
      </p:sp>
      <p:sp>
        <p:nvSpPr>
          <p:cNvPr id="12" name="Text 5"/>
          <p:cNvSpPr/>
          <p:nvPr/>
        </p:nvSpPr>
        <p:spPr>
          <a:xfrm>
            <a:off x="7432477" y="3653433"/>
            <a:ext cx="6516767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machine learning algorithms to train the drowsiness detection model.</a:t>
            </a:r>
            <a:endParaRPr lang="en-US" sz="153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557" y="4579977"/>
            <a:ext cx="973098" cy="15569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32477" y="4774525"/>
            <a:ext cx="2554367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Accuracy Validation</a:t>
            </a:r>
            <a:endParaRPr lang="en-US" sz="2011" dirty="0"/>
          </a:p>
        </p:txBody>
      </p:sp>
      <p:sp>
        <p:nvSpPr>
          <p:cNvPr id="15" name="Text 7"/>
          <p:cNvSpPr/>
          <p:nvPr/>
        </p:nvSpPr>
        <p:spPr>
          <a:xfrm>
            <a:off x="7432477" y="5210413"/>
            <a:ext cx="6516767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the model's performance and refine it to achieve high accuracy.</a:t>
            </a:r>
            <a:endParaRPr lang="en-US" sz="153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557" y="6136957"/>
            <a:ext cx="973098" cy="155698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32477" y="6331506"/>
            <a:ext cx="261937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4"/>
              </a:lnSpc>
              <a:buNone/>
            </a:pPr>
            <a:r>
              <a:rPr lang="en-US" sz="2011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Deployment</a:t>
            </a:r>
            <a:endParaRPr lang="en-US" sz="2011" dirty="0"/>
          </a:p>
        </p:txBody>
      </p:sp>
      <p:sp>
        <p:nvSpPr>
          <p:cNvPr id="18" name="Text 9"/>
          <p:cNvSpPr/>
          <p:nvPr/>
        </p:nvSpPr>
        <p:spPr>
          <a:xfrm>
            <a:off x="7432477" y="6767393"/>
            <a:ext cx="6516767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the trained model into the system for live drowsiness monitoring.</a:t>
            </a:r>
            <a:endParaRPr lang="en-US" sz="1532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B0B32C-31B2-583C-DFBF-1D93F8EB92A1}"/>
              </a:ext>
            </a:extLst>
          </p:cNvPr>
          <p:cNvGrpSpPr/>
          <p:nvPr/>
        </p:nvGrpSpPr>
        <p:grpSpPr>
          <a:xfrm>
            <a:off x="107504" y="-57257"/>
            <a:ext cx="5378897" cy="749953"/>
            <a:chOff x="6304319" y="5959934"/>
            <a:chExt cx="6404585" cy="749953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E93A9B09-DB00-336F-C06A-4ED5A6FCD15F}"/>
                </a:ext>
              </a:extLst>
            </p:cNvPr>
            <p:cNvSpPr txBox="1">
              <a:spLocks/>
            </p:cNvSpPr>
            <p:nvPr/>
          </p:nvSpPr>
          <p:spPr>
            <a:xfrm>
              <a:off x="6516216" y="5959934"/>
              <a:ext cx="6192688" cy="7499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200" dirty="0">
                  <a:latin typeface="Bookman Old Style" panose="02050604050505020204" pitchFamily="18" charset="0"/>
                </a:rPr>
                <a:t>D. Y. PATIL , </a:t>
              </a:r>
              <a:r>
                <a:rPr lang="en-US" sz="1200" dirty="0">
                  <a:latin typeface="Bookman Old Style" panose="02050604050505020204" pitchFamily="18" charset="0"/>
                  <a:cs typeface="Times New Roman" pitchFamily="18" charset="0"/>
                </a:rPr>
                <a:t>TECHNICAL</a:t>
              </a:r>
              <a:r>
                <a:rPr lang="en-US" sz="1200" dirty="0">
                  <a:latin typeface="Bookman Old Style" panose="02050604050505020204" pitchFamily="18" charset="0"/>
                </a:rPr>
                <a:t> CAMPUS , FACULTY OF ENGINEERING, TALSANDE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57C3DD-9AAE-B040-B437-31B81D46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3809" r="29946" b="48212"/>
            <a:stretch/>
          </p:blipFill>
          <p:spPr>
            <a:xfrm>
              <a:off x="6304319" y="6222190"/>
              <a:ext cx="244231" cy="24423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32225D-E38B-9655-F4BB-764D44661FB6}"/>
              </a:ext>
            </a:extLst>
          </p:cNvPr>
          <p:cNvGrpSpPr/>
          <p:nvPr/>
        </p:nvGrpSpPr>
        <p:grpSpPr>
          <a:xfrm>
            <a:off x="13838281" y="7747480"/>
            <a:ext cx="360040" cy="317451"/>
            <a:chOff x="8208404" y="6505117"/>
            <a:chExt cx="360040" cy="3174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0403DF-9FB8-3A6D-BD1D-0EAB1701B1CF}"/>
                </a:ext>
              </a:extLst>
            </p:cNvPr>
            <p:cNvSpPr/>
            <p:nvPr/>
          </p:nvSpPr>
          <p:spPr>
            <a:xfrm>
              <a:off x="8208404" y="6505117"/>
              <a:ext cx="360040" cy="31745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F0929-2102-BD4E-6A63-DBE4559B7066}"/>
                </a:ext>
              </a:extLst>
            </p:cNvPr>
            <p:cNvSpPr txBox="1"/>
            <p:nvPr/>
          </p:nvSpPr>
          <p:spPr>
            <a:xfrm>
              <a:off x="8244408" y="6525344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849</Words>
  <Application>Microsoft Office PowerPoint</Application>
  <PresentationFormat>Custom</PresentationFormat>
  <Paragraphs>117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lalit khekale</cp:lastModifiedBy>
  <cp:revision>4</cp:revision>
  <dcterms:created xsi:type="dcterms:W3CDTF">2024-07-29T22:54:02Z</dcterms:created>
  <dcterms:modified xsi:type="dcterms:W3CDTF">2024-07-30T16:39:03Z</dcterms:modified>
</cp:coreProperties>
</file>